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92CA5D-C6BA-4CB7-8288-47F0442238B6}" v="11" dt="2026-02-17T16:24:31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5815-2FE6-7CB9-3788-3325578D0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D4EFC-BE88-9DA6-7192-48189B48B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7834C-062D-2843-55A4-4E5F2896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14EE7-322A-C02D-8BC9-4F022DDB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49F26-EC1D-4ABF-FA9C-77C4BB3A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71B1-1C81-B46C-4E30-1934E5E8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52CD2-5625-3DBA-3584-36189AC51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258E9-12B7-E19D-823E-A45A3542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5BD85-B21B-CA19-33F8-D041EBEF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FC0CB-D8F1-0F45-42FC-8CA1F003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4FED1-4479-15DF-CB6B-A5901CD75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B3E3-8047-3CCC-63CA-1BAEDE1C7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8360-497A-F8A1-E661-4D3D55DF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E841F-3CD7-39EF-9387-D0E81061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EC68F-CF01-5D44-BB52-4805DD02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3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FCFE-433F-979E-F9E2-1C47728C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89E22-186A-850E-8602-DDE1C4701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3AEAD-E8B7-EFEC-F494-C99737FB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26B8C-1B0B-11E3-26E7-66052456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6423F-4991-7E13-99E1-A92B9A8C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3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6845-327C-745D-3CC7-04D49457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7B1AF-5E26-8F8F-C149-6ADC26FF2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0C7B0-87A8-9661-8B85-D2C497DF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BB16E-06D9-694E-4BB5-239B9C49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45CC3-5233-8303-F013-0E9D361A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3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3F8F-7EA9-4458-B45F-790919B2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ACEBB-D116-215D-36E4-FB13FF035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76DDC-C908-3FCA-A5F7-0526F3093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B1E4D-9A93-FDF3-2005-DB96C0D8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E86A-DD51-9EC2-8135-164D8108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71908-C639-337A-7C3E-3379ED76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3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E58F-02CC-A047-72EC-C30A356A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C9138-1D05-1F7A-1EE6-A450852E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E46DB-FA36-61B3-74D5-74DEB8769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75E1E-67B2-4BAE-D71D-5878D87D1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5405A-F283-855F-CDD2-36C7AD7F5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06B95-E877-3EDA-01BE-1E836A84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83241-3173-DAFD-B6EB-2D719307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CA09D-6806-6C0D-0E1F-6240C27A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1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E0FC-32AF-CD1B-498F-B9B755A5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C5DBAE-E42C-A814-1CF6-364BB971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9D1D4-1A3E-3A62-FEFF-08CF1837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ABD0D-538C-0014-247B-7C7D0A74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A92A1-9DED-351D-9354-865F9FC5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3F3D3-9218-B7DC-09A2-554BED9B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EA95E-6B86-D680-2FED-CEF2B52B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5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10F1-4A53-EDE2-FC53-1C0F3937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AF1F-C30D-3CF9-C93A-18A4630A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E9FCD-3336-BE52-59A6-D7CBB5AC6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8AD8B-64C0-9A82-2C3F-A2310115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9EE8E-3092-1F6D-4AC1-2C476142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D09F6-F4F0-600E-59F4-93AEB05D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8223-39C2-461C-D6B5-0546C413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00647-3D88-288E-32F9-A349B8749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38565-DF28-5959-06A5-224AA16BB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B1C18-52F2-4EFE-CC47-7B547538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A3372-10E9-D8B3-E90F-F33036D3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BFBB9-170B-DE4F-280E-27959E11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5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811CE-B6C8-CC5E-95E3-73134F4D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6469C-3819-D4A1-79E1-293B93E85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652A9-4581-384A-E5D7-1E77B3042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2E5B50-C487-4B0C-9CF3-B34C78EAA77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AF569-FA62-2E14-828A-7306B4141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284AB-67B2-6978-0915-29C8D5511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BC563-5548-41AD-8BDE-556F27BF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7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D41A3-0555-0EE3-CD57-1FE3611FD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en-US" sz="3700" dirty="0"/>
              <a:t>A Brief Review of 2025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ABAD9834-8229-128C-E477-22BB2BAB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934717"/>
            <a:ext cx="7608304" cy="505952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7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9EC3B-6401-C642-7B8F-A9E0A6B0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Video Presentation</a:t>
            </a:r>
          </a:p>
        </p:txBody>
      </p:sp>
      <p:pic>
        <p:nvPicPr>
          <p:cNvPr id="5" name="Picture 4" descr="A sign on a street&#10;&#10;AI-generated content may be incorrect.">
            <a:extLst>
              <a:ext uri="{FF2B5EF4-FFF2-40B4-BE49-F238E27FC236}">
                <a16:creationId xmlns:a16="http://schemas.microsoft.com/office/drawing/2014/main" id="{7873D9B0-5FF6-6204-22B2-D57199705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613998"/>
            <a:ext cx="6780700" cy="36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B979773-8DED-0F72-1CA5-1965A328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 Achievements: Supporting Departments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85CDF1-B981-4AAF-67A2-6736B2466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918" y="2500129"/>
            <a:ext cx="5854653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City Clerk</a:t>
            </a:r>
          </a:p>
          <a:p>
            <a:pPr lvl="1"/>
            <a:r>
              <a:rPr lang="en-US" sz="2000" dirty="0"/>
              <a:t>Nearly 4,000 FOIA Requests</a:t>
            </a:r>
          </a:p>
          <a:p>
            <a:pPr lvl="2"/>
            <a:r>
              <a:rPr lang="en-US" sz="1600" dirty="0"/>
              <a:t>48% increase from previous 2024</a:t>
            </a:r>
          </a:p>
          <a:p>
            <a:pPr lvl="2"/>
            <a:r>
              <a:rPr lang="en-US" sz="1600" dirty="0"/>
              <a:t>On average</a:t>
            </a:r>
          </a:p>
          <a:p>
            <a:pPr lvl="3"/>
            <a:r>
              <a:rPr lang="en-US" sz="1400" dirty="0"/>
              <a:t>4-day response time for regular requests</a:t>
            </a:r>
          </a:p>
          <a:p>
            <a:pPr lvl="3"/>
            <a:r>
              <a:rPr lang="en-US" sz="1400" dirty="0"/>
              <a:t>14-day response time for commercial requests</a:t>
            </a:r>
            <a:endParaRPr lang="en-US" sz="1600" dirty="0"/>
          </a:p>
          <a:p>
            <a:pPr lvl="1"/>
            <a:r>
              <a:rPr lang="en-US" sz="2000" dirty="0"/>
              <a:t>600+ business and liquor licenses</a:t>
            </a:r>
          </a:p>
          <a:p>
            <a:pPr lvl="2"/>
            <a:r>
              <a:rPr lang="en-US" dirty="0"/>
              <a:t>$11.5M in licensing revenue</a:t>
            </a:r>
          </a:p>
          <a:p>
            <a:pPr lvl="1"/>
            <a:r>
              <a:rPr lang="en-US" sz="2000" dirty="0"/>
              <a:t>15+ Boards &amp; Commissions</a:t>
            </a:r>
          </a:p>
          <a:p>
            <a:pPr lvl="1"/>
            <a:r>
              <a:rPr lang="en-US" sz="2000" dirty="0"/>
              <a:t>1,000+ Legislative Records</a:t>
            </a:r>
          </a:p>
          <a:p>
            <a:pPr lvl="1"/>
            <a:r>
              <a:rPr lang="en-US" sz="2000" dirty="0"/>
              <a:t>Does all this and more with only 4 people! </a:t>
            </a:r>
          </a:p>
        </p:txBody>
      </p:sp>
      <p:pic>
        <p:nvPicPr>
          <p:cNvPr id="12" name="Picture 11" descr="Logo&#10;&#10;AI-generated content may be incorrect.">
            <a:extLst>
              <a:ext uri="{FF2B5EF4-FFF2-40B4-BE49-F238E27FC236}">
                <a16:creationId xmlns:a16="http://schemas.microsoft.com/office/drawing/2014/main" id="{F21A8362-0DDC-70AA-B2B3-45E127B3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978" y="2500129"/>
            <a:ext cx="3770806" cy="371424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FC39-0735-C25A-D2B0-591F233FC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7CD24F7-DA18-9F77-7016-AF7F8A7A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 Achievements: Supporting Departments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7BE26D0-DC6F-9F9C-F204-7557CBF16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59049"/>
            <a:ext cx="6353176" cy="36394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900" dirty="0"/>
              <a:t>Finance Department</a:t>
            </a:r>
          </a:p>
          <a:p>
            <a:pPr lvl="1"/>
            <a:r>
              <a:rPr lang="en-US" sz="1900" dirty="0"/>
              <a:t>36 bank account &amp; credit card reconciliations completed every month</a:t>
            </a:r>
          </a:p>
          <a:p>
            <a:pPr lvl="1"/>
            <a:r>
              <a:rPr lang="en-US" sz="1900" dirty="0"/>
              <a:t>2,000+ vendor payments processed every month</a:t>
            </a:r>
          </a:p>
          <a:p>
            <a:pPr lvl="1"/>
            <a:r>
              <a:rPr lang="en-US" sz="1900" dirty="0"/>
              <a:t>30,000 utility bills and payments processed every month.</a:t>
            </a:r>
          </a:p>
          <a:p>
            <a:pPr lvl="1"/>
            <a:r>
              <a:rPr lang="en-US" sz="1900" dirty="0"/>
              <a:t>$65M+ in annual revenues processed.</a:t>
            </a:r>
          </a:p>
          <a:p>
            <a:pPr lvl="1"/>
            <a:r>
              <a:rPr lang="en-US" sz="1900" dirty="0"/>
              <a:t>Customer Service Contacts at the HUB each month</a:t>
            </a:r>
          </a:p>
          <a:p>
            <a:pPr lvl="2"/>
            <a:r>
              <a:rPr lang="en-US" sz="1900" dirty="0"/>
              <a:t>900+ in-person visits</a:t>
            </a:r>
          </a:p>
          <a:p>
            <a:pPr lvl="2"/>
            <a:r>
              <a:rPr lang="en-US" sz="1900" dirty="0"/>
              <a:t>2,500+ resident and customer calls</a:t>
            </a:r>
          </a:p>
          <a:p>
            <a:pPr lvl="1"/>
            <a:r>
              <a:rPr lang="en-US" sz="1900" dirty="0"/>
              <a:t>Annual Comprehensive Financial Report – GFOA Certificate of Achievement</a:t>
            </a:r>
          </a:p>
          <a:p>
            <a:pPr lvl="1"/>
            <a:r>
              <a:rPr lang="en-US" sz="1900" dirty="0"/>
              <a:t>Annual Budget</a:t>
            </a:r>
          </a:p>
        </p:txBody>
      </p:sp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E1CC162A-0999-C079-BD6C-B383808C2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355" y="2479952"/>
            <a:ext cx="3972453" cy="371424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6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591D66-3909-8439-F784-D964CAD26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A9BF2C9-DE08-C09C-252D-E72FF919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 Achievements: Supporting Departments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0DA3D5C-7849-249A-66CC-B0F2FCD34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374" y="2389218"/>
            <a:ext cx="6778714" cy="363945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Human Resources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11 bargaining units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7 negotiated in 2025!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Implementation of new Fire schedule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Supports more than 1,800 employees (full time and seasonal) in any given year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Oversees benefits, compensation, recruitment, workforce development, health programs, safety and risk management, worker’s compensation, time and attendance.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Maintains a ratio of .84 per 100 employees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900" dirty="0"/>
              <a:t>Implementation of NEOGOV in 2025</a:t>
            </a: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9BBCEF68-6667-8C43-36DD-1D5EF57B7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56" y="2479952"/>
            <a:ext cx="4126937" cy="37142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A5158-8273-8A43-F6C3-1AD4AA6F4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C91A42B-9BB5-569E-CCFE-3224E86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2025 Achievements: Supporting Departments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61C9F22-9219-D054-3A27-4BB01E3B8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325" y="2533424"/>
            <a:ext cx="5981108" cy="36394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Information Technology</a:t>
            </a:r>
          </a:p>
          <a:p>
            <a:pPr lvl="1"/>
            <a:r>
              <a:rPr lang="en-US" sz="2000" dirty="0"/>
              <a:t>Processed over 7,000 service requests for hardware, software, network, and security support across all departments.</a:t>
            </a:r>
          </a:p>
          <a:p>
            <a:pPr lvl="2"/>
            <a:r>
              <a:rPr lang="en-US" dirty="0"/>
              <a:t>Achieved 90% SLA compliance on resolution times while handling increased ticket volume.</a:t>
            </a:r>
          </a:p>
          <a:p>
            <a:pPr lvl="1"/>
            <a:r>
              <a:rPr lang="en-US" sz="2000" dirty="0"/>
              <a:t>Responsible for 1,400+ City technology users across 14 departments. </a:t>
            </a:r>
          </a:p>
          <a:p>
            <a:pPr lvl="1"/>
            <a:r>
              <a:rPr lang="en-US" sz="2000" dirty="0"/>
              <a:t>Manages 5,000 devices including computers, mobile devices, and servers that support citywide operations. </a:t>
            </a:r>
          </a:p>
          <a:p>
            <a:pPr lvl="1"/>
            <a:r>
              <a:rPr lang="en-US" sz="2000" dirty="0"/>
              <a:t>Supports public safety’s 24/7 operations.</a:t>
            </a:r>
          </a:p>
        </p:txBody>
      </p:sp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9FBA83B1-52EA-A050-063F-4F19AA5A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688" y="2389218"/>
            <a:ext cx="3940842" cy="371424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7CB4C6-0769-560B-172C-D60F8434F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7D9DF4-9122-156F-D157-E71B1192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2025 Achievements: Supporting Departments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43DBDA-B80A-95EB-0EB8-3B37AA0A9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6" y="2599509"/>
            <a:ext cx="6086474" cy="36394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900" dirty="0"/>
              <a:t>Legal Department</a:t>
            </a:r>
          </a:p>
          <a:p>
            <a:pPr lvl="1"/>
            <a:r>
              <a:rPr lang="en-US" sz="1900" dirty="0"/>
              <a:t>Filed nearly 200 property maintenance and over 375 behavioral ordinance cases.</a:t>
            </a:r>
          </a:p>
          <a:p>
            <a:pPr lvl="1"/>
            <a:r>
              <a:rPr lang="en-US" sz="1900" dirty="0"/>
              <a:t>40 solicitations totaling over $86M in contracts. </a:t>
            </a:r>
          </a:p>
          <a:p>
            <a:pPr lvl="1"/>
            <a:r>
              <a:rPr lang="en-US" sz="1900" dirty="0"/>
              <a:t>Reviewed and approved over 2,400 invoices totaling nearly $170M.</a:t>
            </a:r>
          </a:p>
          <a:p>
            <a:pPr lvl="1"/>
            <a:r>
              <a:rPr lang="en-US" sz="1900" dirty="0"/>
              <a:t>Transitioned travel from a paper-based process to an automated reimbursement and tracking system.</a:t>
            </a:r>
          </a:p>
          <a:p>
            <a:pPr lvl="1"/>
            <a:r>
              <a:rPr lang="en-US" sz="1900" dirty="0"/>
              <a:t>Supports labor negotiations for the City’s 11 collective bargaining units, including grievances, disciplines and arbitrations.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82F30-E4FB-16E9-93F1-F7A90891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6" y="2389218"/>
            <a:ext cx="4599683" cy="37142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2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F69BD-13A7-4160-145E-08172C00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8393" y="537891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3100" dirty="0"/>
              <a:t>Major Accomplishments</a:t>
            </a:r>
          </a:p>
        </p:txBody>
      </p:sp>
      <p:pic>
        <p:nvPicPr>
          <p:cNvPr id="6" name="Picture 5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8AA56F34-B72B-76E3-5F41-4CCADE22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52" r="7434" b="-2"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8FBD-73BA-4B03-0A3B-BD5781867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8393" y="2418408"/>
            <a:ext cx="3320207" cy="3540265"/>
          </a:xfrm>
        </p:spPr>
        <p:txBody>
          <a:bodyPr>
            <a:normAutofit/>
          </a:bodyPr>
          <a:lstStyle/>
          <a:p>
            <a:r>
              <a:rPr lang="en-US" sz="2000" dirty="0"/>
              <a:t>Housing</a:t>
            </a:r>
          </a:p>
          <a:p>
            <a:r>
              <a:rPr lang="en-US" sz="2000" dirty="0"/>
              <a:t>Closure of the Market Street Garage</a:t>
            </a:r>
          </a:p>
          <a:p>
            <a:r>
              <a:rPr lang="en-US" sz="2000" dirty="0"/>
              <a:t>Streetscape Phase 1: Initiating Construction</a:t>
            </a:r>
          </a:p>
          <a:p>
            <a:r>
              <a:rPr lang="en-US" sz="2000" dirty="0"/>
              <a:t>Front &amp; Center Block / Elks</a:t>
            </a:r>
          </a:p>
          <a:p>
            <a:r>
              <a:rPr lang="en-US" sz="2000" dirty="0"/>
              <a:t>Continuous Improvement</a:t>
            </a:r>
          </a:p>
          <a:p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646BB745E264CB1E3D5AC8E3D08FF" ma:contentTypeVersion="19" ma:contentTypeDescription="Create a new document." ma:contentTypeScope="" ma:versionID="089e90ebfa31ae10e6f9d2007c0ba8cd">
  <xsd:schema xmlns:xsd="http://www.w3.org/2001/XMLSchema" xmlns:xs="http://www.w3.org/2001/XMLSchema" xmlns:p="http://schemas.microsoft.com/office/2006/metadata/properties" xmlns:ns2="db64f734-3469-4669-8d2d-6beb8dcbffd6" xmlns:ns3="8ca73da1-8101-4248-9749-becd2d1cc457" targetNamespace="http://schemas.microsoft.com/office/2006/metadata/properties" ma:root="true" ma:fieldsID="8c2f4c6aa64a5917bdb66261e58aded0" ns2:_="" ns3:_="">
    <xsd:import namespace="db64f734-3469-4669-8d2d-6beb8dcbffd6"/>
    <xsd:import namespace="8ca73da1-8101-4248-9749-becd2d1cc4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rder0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4f734-3469-4669-8d2d-6beb8dcbf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rder0" ma:index="10" nillable="true" ma:displayName="Order" ma:decimals="0" ma:format="Dropdown" ma:internalName="Order0" ma:percentage="FALSE">
      <xsd:simpleType>
        <xsd:restriction base="dms:Number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272101-6a5c-4d18-a727-80ceaead1c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73da1-8101-4248-9749-becd2d1cc45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029bcab-32f5-4181-bbea-343dd93e0cb9}" ma:internalName="TaxCatchAll" ma:showField="CatchAllData" ma:web="8ca73da1-8101-4248-9749-becd2d1cc4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a73da1-8101-4248-9749-becd2d1cc457" xsi:nil="true"/>
    <lcf76f155ced4ddcb4097134ff3c332f xmlns="db64f734-3469-4669-8d2d-6beb8dcbffd6">
      <Terms xmlns="http://schemas.microsoft.com/office/infopath/2007/PartnerControls"/>
    </lcf76f155ced4ddcb4097134ff3c332f>
    <Order0 xmlns="db64f734-3469-4669-8d2d-6beb8dcbffd6" xsi:nil="true"/>
  </documentManagement>
</p:properties>
</file>

<file path=customXml/itemProps1.xml><?xml version="1.0" encoding="utf-8"?>
<ds:datastoreItem xmlns:ds="http://schemas.openxmlformats.org/officeDocument/2006/customXml" ds:itemID="{A4409112-3FD8-4793-88BF-A18E9FC2DA55}"/>
</file>

<file path=customXml/itemProps2.xml><?xml version="1.0" encoding="utf-8"?>
<ds:datastoreItem xmlns:ds="http://schemas.openxmlformats.org/officeDocument/2006/customXml" ds:itemID="{344A08FC-B63D-4DB0-B155-9DBE0D9BDFE9}"/>
</file>

<file path=customXml/itemProps3.xml><?xml version="1.0" encoding="utf-8"?>
<ds:datastoreItem xmlns:ds="http://schemas.openxmlformats.org/officeDocument/2006/customXml" ds:itemID="{7695E8DB-0D4B-49D7-BDF8-2804CEAC10D2}"/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379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A Brief Review of 2025</vt:lpstr>
      <vt:lpstr>Video Presentation</vt:lpstr>
      <vt:lpstr>2025 Achievements: Supporting Departments</vt:lpstr>
      <vt:lpstr>2025 Achievements: Supporting Departments</vt:lpstr>
      <vt:lpstr>2025 Achievements: Supporting Departments</vt:lpstr>
      <vt:lpstr>2025 Achievements: Supporting Departments</vt:lpstr>
      <vt:lpstr>2025 Achievements: Supporting Departments</vt:lpstr>
      <vt:lpstr>Major Accomplishments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Jurgens</dc:creator>
  <cp:lastModifiedBy>Jeff Jurgens</cp:lastModifiedBy>
  <cp:revision>2</cp:revision>
  <cp:lastPrinted>2026-02-17T21:03:31Z</cp:lastPrinted>
  <dcterms:created xsi:type="dcterms:W3CDTF">2026-02-16T21:08:11Z</dcterms:created>
  <dcterms:modified xsi:type="dcterms:W3CDTF">2026-02-17T21:48:16Z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0x01010062E646BB745E264CB1E3D5AC8E3D08FF</vt:lpwstr>
  </property>
</Properties>
</file>